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5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4BE8F-493A-4FF3-8973-5DA0E57421E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7F8F9-AE20-4911-B4E6-E4877A5A4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4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8A50A-564A-314E-95A1-84BB55250C59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286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3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3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83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88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11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0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68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7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3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22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91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0C642-BFC6-4BD9-9E42-631107BFD361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64242-5D2F-4CA5-8B78-87303F248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05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프로그램디자인 실습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>
              <a:solidFill>
                <a:schemeClr val="accent4"/>
              </a:solidFill>
            </a:endParaRPr>
          </a:p>
          <a:p>
            <a:r>
              <a:rPr lang="ko-KR" altLang="en-US" dirty="0" err="1">
                <a:solidFill>
                  <a:srgbClr val="FFFF00"/>
                </a:solidFill>
              </a:rPr>
              <a:t>목</a:t>
            </a:r>
            <a:r>
              <a:rPr lang="ko-KR" altLang="en-US" dirty="0" err="1" smtClean="0">
                <a:solidFill>
                  <a:srgbClr val="FFFF00"/>
                </a:solidFill>
              </a:rPr>
              <a:t>요일반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r>
              <a:rPr lang="ko-KR" altLang="en-US" dirty="0" smtClean="0">
                <a:solidFill>
                  <a:srgbClr val="FFFF00"/>
                </a:solidFill>
              </a:rPr>
              <a:t>김유진</a:t>
            </a:r>
            <a:r>
              <a:rPr lang="ko-KR" altLang="en-US" dirty="0" smtClean="0">
                <a:solidFill>
                  <a:srgbClr val="FFFF00"/>
                </a:solidFill>
              </a:rPr>
              <a:t> </a:t>
            </a:r>
            <a:r>
              <a:rPr lang="en-US" altLang="ko-KR" dirty="0" smtClean="0">
                <a:solidFill>
                  <a:srgbClr val="FFFF00"/>
                </a:solidFill>
              </a:rPr>
              <a:t>(</a:t>
            </a:r>
            <a:r>
              <a:rPr lang="en-US" altLang="ko-KR" dirty="0" smtClean="0">
                <a:solidFill>
                  <a:srgbClr val="FFFF00"/>
                </a:solidFill>
              </a:rPr>
              <a:t>010-8033-4130)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8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배열의 복사</a:t>
            </a:r>
            <a:endParaRPr kumimoji="1" lang="ko-KR" altLang="en-US" dirty="0">
              <a:solidFill>
                <a:schemeClr val="bg1"/>
              </a:solidFill>
              <a:latin typeface="+mn-ea"/>
              <a:ea typeface="+mn-ea"/>
              <a:cs typeface="Nanum Gothic" charset="-127"/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24269"/>
              </p:ext>
            </p:extLst>
          </p:nvPr>
        </p:nvGraphicFramePr>
        <p:xfrm>
          <a:off x="838200" y="1825623"/>
          <a:ext cx="10515600" cy="193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5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5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100" dirty="0" smtClean="0">
                          <a:latin typeface="+mn-ea"/>
                          <a:ea typeface="+mn-ea"/>
                          <a:cs typeface="Nanum Gothic" charset="-127"/>
                        </a:rPr>
                        <a:t>잘못된 방법</a:t>
                      </a:r>
                      <a:endParaRPr lang="ko-KR" altLang="en-US" sz="210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10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100" dirty="0" smtClean="0">
                          <a:latin typeface="+mn-ea"/>
                          <a:ea typeface="+mn-ea"/>
                          <a:cs typeface="Nanum Gothic" charset="-127"/>
                        </a:rPr>
                        <a:t>올바른 방법</a:t>
                      </a:r>
                      <a:endParaRPr lang="ko-KR" altLang="en-US" sz="210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43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8" t="28411" r="69930" b="56885"/>
          <a:stretch/>
        </p:blipFill>
        <p:spPr bwMode="auto">
          <a:xfrm>
            <a:off x="6422942" y="2523064"/>
            <a:ext cx="4930858" cy="2540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9" t="30529" r="71472" b="59253"/>
          <a:stretch/>
        </p:blipFill>
        <p:spPr bwMode="auto">
          <a:xfrm>
            <a:off x="843838" y="2510708"/>
            <a:ext cx="4902053" cy="192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880092" y="4576975"/>
            <a:ext cx="4714796" cy="1885817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배열의 이름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(a)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을 다른 배열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(b)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에 </a:t>
            </a:r>
            <a:endParaRPr lang="en-US" altLang="ko-KR" sz="2400" dirty="0" smtClean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대입하는 꼴</a:t>
            </a:r>
            <a:endParaRPr lang="en-US" altLang="ko-KR" sz="2400" dirty="0" smtClean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solidFill>
                  <a:srgbClr val="FFFF00"/>
                </a:solidFill>
                <a:latin typeface="+mn-ea"/>
                <a:cs typeface="Nanum Gothic" charset="-127"/>
              </a:rPr>
              <a:t>배열의 이름은 배열의 시작을 가리킴</a:t>
            </a:r>
            <a:r>
              <a:rPr lang="en-US" altLang="ko-KR" sz="2400" dirty="0" smtClean="0">
                <a:solidFill>
                  <a:srgbClr val="FFFF00"/>
                </a:solidFill>
                <a:latin typeface="+mn-ea"/>
                <a:cs typeface="Nanum Gothic" charset="-127"/>
              </a:rPr>
              <a:t>.</a:t>
            </a: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6331968" y="5170317"/>
            <a:ext cx="5112805" cy="1181961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원소의 개수만큼 반복하여</a:t>
            </a:r>
            <a:endParaRPr lang="en-US" altLang="ko-KR" sz="2400" dirty="0" smtClean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solidFill>
                  <a:srgbClr val="FFFF00"/>
                </a:solidFill>
                <a:latin typeface="+mn-ea"/>
                <a:cs typeface="Nanum Gothic" charset="-127"/>
              </a:rPr>
              <a:t>각각의 원소들을 복사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해 주어야 함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880092" y="1826996"/>
            <a:ext cx="4756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80092" y="2444328"/>
            <a:ext cx="4756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510026" y="1825623"/>
            <a:ext cx="4756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510026" y="2442955"/>
            <a:ext cx="4756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7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배열의 비교</a:t>
            </a:r>
            <a:endParaRPr kumimoji="1" lang="ko-KR" altLang="en-US" dirty="0">
              <a:solidFill>
                <a:schemeClr val="bg1"/>
              </a:solidFill>
              <a:latin typeface="+mn-ea"/>
              <a:ea typeface="+mn-ea"/>
              <a:cs typeface="Nanum Gothic" charset="-127"/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241428"/>
              </p:ext>
            </p:extLst>
          </p:nvPr>
        </p:nvGraphicFramePr>
        <p:xfrm>
          <a:off x="900193" y="1562152"/>
          <a:ext cx="10515600" cy="193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5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5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100" dirty="0" smtClean="0">
                          <a:latin typeface="+mn-ea"/>
                          <a:ea typeface="+mn-ea"/>
                          <a:cs typeface="Nanum Gothic" charset="-127"/>
                        </a:rPr>
                        <a:t>잘못된 방법</a:t>
                      </a:r>
                      <a:endParaRPr lang="ko-KR" altLang="en-US" sz="210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10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100" dirty="0" smtClean="0">
                          <a:latin typeface="+mn-ea"/>
                          <a:ea typeface="+mn-ea"/>
                          <a:cs typeface="Nanum Gothic" charset="-127"/>
                        </a:rPr>
                        <a:t>올바른 방법</a:t>
                      </a:r>
                      <a:endParaRPr lang="ko-KR" altLang="en-US" sz="210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433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30385" r="70491" b="52051"/>
          <a:stretch/>
        </p:blipFill>
        <p:spPr bwMode="auto">
          <a:xfrm>
            <a:off x="1283253" y="2284105"/>
            <a:ext cx="3958889" cy="23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부제목 2"/>
          <p:cNvSpPr txBox="1">
            <a:spLocks/>
          </p:cNvSpPr>
          <p:nvPr/>
        </p:nvSpPr>
        <p:spPr>
          <a:xfrm>
            <a:off x="315511" y="4825587"/>
            <a:ext cx="6009835" cy="1761194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FFFF00"/>
                </a:solidFill>
                <a:latin typeface="+mn-ea"/>
                <a:cs typeface="Nanum Gothic" charset="-127"/>
              </a:rPr>
              <a:t>배열의 이름은 배열에 저장된 메모리의 주소와 같다</a:t>
            </a:r>
            <a:r>
              <a:rPr lang="en-US" altLang="ko-KR" sz="2400" dirty="0" smtClean="0">
                <a:solidFill>
                  <a:srgbClr val="FFFF00"/>
                </a:solidFill>
                <a:latin typeface="+mn-ea"/>
                <a:cs typeface="Nanum Gothic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따라서 이 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if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문은</a:t>
            </a:r>
            <a:r>
              <a:rPr lang="en-US" altLang="ko-KR" sz="24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배열의 내용을 비교하는 것이 아니라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메모리의 주소를 비교하는 것</a:t>
            </a:r>
            <a:endParaRPr lang="en-US" altLang="ko-KR" sz="2400" dirty="0" smtClean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30384" r="67687" b="41309"/>
          <a:stretch/>
        </p:blipFill>
        <p:spPr bwMode="auto">
          <a:xfrm>
            <a:off x="6944945" y="2284105"/>
            <a:ext cx="4010836" cy="325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부제목 2"/>
          <p:cNvSpPr txBox="1">
            <a:spLocks/>
          </p:cNvSpPr>
          <p:nvPr/>
        </p:nvSpPr>
        <p:spPr>
          <a:xfrm>
            <a:off x="6452322" y="5061824"/>
            <a:ext cx="5383218" cy="169330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두 배열의 원소가 같지 않으면 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break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에 의해 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for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문이 중단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중단되지 않고 종료한다면 모든 배열의 원소가 일치함을 의미</a:t>
            </a:r>
            <a:endParaRPr lang="en-US" altLang="ko-KR" sz="2400" dirty="0" smtClean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572019" y="1562152"/>
            <a:ext cx="4756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572019" y="2179484"/>
            <a:ext cx="4756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942085" y="1563525"/>
            <a:ext cx="4756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942085" y="2180857"/>
            <a:ext cx="4756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18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배열과 함수</a:t>
            </a:r>
            <a:endParaRPr kumimoji="1" lang="ko-KR" altLang="en-US" dirty="0">
              <a:solidFill>
                <a:schemeClr val="bg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48" y="914876"/>
            <a:ext cx="6834352" cy="56445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8225265" y="2026490"/>
            <a:ext cx="1084408" cy="427897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417862" y="3291850"/>
            <a:ext cx="891811" cy="333526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681051" y="2700184"/>
            <a:ext cx="938950" cy="333526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0040" y="1690688"/>
            <a:ext cx="4062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배열을 함수의 인수로 넘겨줄 때에는 </a:t>
            </a:r>
            <a:endParaRPr lang="en-US" altLang="ko-KR" sz="28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값에 의한 호출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이 </a:t>
            </a:r>
            <a:r>
              <a:rPr lang="ko-KR" altLang="en-US" sz="2800" dirty="0" smtClean="0">
                <a:latin typeface="+mn-ea"/>
              </a:rPr>
              <a:t>아닌 </a:t>
            </a:r>
            <a:endParaRPr lang="en-US" altLang="ko-KR" sz="2800" dirty="0" smtClean="0">
              <a:latin typeface="+mn-ea"/>
            </a:endParaRPr>
          </a:p>
          <a:p>
            <a:r>
              <a:rPr lang="en-US" altLang="ko-KR" sz="2800" dirty="0" smtClean="0">
                <a:solidFill>
                  <a:srgbClr val="FFFF00"/>
                </a:solidFill>
                <a:latin typeface="+mn-ea"/>
              </a:rPr>
              <a:t>“</a:t>
            </a:r>
            <a:r>
              <a:rPr lang="ko-KR" altLang="en-US" sz="2800" dirty="0" smtClean="0">
                <a:solidFill>
                  <a:srgbClr val="FFFF00"/>
                </a:solidFill>
                <a:latin typeface="+mn-ea"/>
              </a:rPr>
              <a:t>참조에 의한 호출</a:t>
            </a:r>
            <a:r>
              <a:rPr lang="en-US" altLang="ko-KR" sz="2800" dirty="0" smtClean="0">
                <a:solidFill>
                  <a:srgbClr val="FFFF00"/>
                </a:solidFill>
                <a:latin typeface="+mn-ea"/>
              </a:rPr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040" y="3977640"/>
            <a:ext cx="3913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주소만 넘겨주는 것이기 때문에 배열의 크기는 따로 알려준다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4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탐색과 정렬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60442" y="1690688"/>
            <a:ext cx="8471115" cy="397620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정렬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rgbClr val="FFFF00"/>
                </a:solidFill>
              </a:rPr>
              <a:t>오름차순</a:t>
            </a:r>
            <a:r>
              <a:rPr lang="ko-KR" altLang="en-US" dirty="0" smtClean="0">
                <a:solidFill>
                  <a:schemeClr val="bg1"/>
                </a:solidFill>
              </a:rPr>
              <a:t>이나 </a:t>
            </a:r>
            <a:r>
              <a:rPr lang="ko-KR" altLang="en-US" dirty="0" smtClean="0">
                <a:solidFill>
                  <a:srgbClr val="FFFF00"/>
                </a:solidFill>
              </a:rPr>
              <a:t>내림차순</a:t>
            </a:r>
            <a:r>
              <a:rPr lang="ko-KR" altLang="en-US" dirty="0" smtClean="0">
                <a:solidFill>
                  <a:schemeClr val="bg1"/>
                </a:solidFill>
              </a:rPr>
              <a:t>으로 나열하는 것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선택 정렬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버블 정렬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순차 탐색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이진 탐색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7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선택 정렬과 버블 정렬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16383" y="3536157"/>
            <a:ext cx="6458989" cy="278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gmlwjd9405.github.io/images/algorithm-selection-sort/sort-time-complex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83" y="3536157"/>
            <a:ext cx="6457950" cy="279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1428221"/>
            <a:ext cx="10515600" cy="4351338"/>
          </a:xfrm>
        </p:spPr>
        <p:txBody>
          <a:bodyPr/>
          <a:lstStyle/>
          <a:p>
            <a:pPr fontAlgn="t"/>
            <a:r>
              <a:rPr lang="ko-KR" altLang="en-US" dirty="0">
                <a:solidFill>
                  <a:schemeClr val="bg1"/>
                </a:solidFill>
              </a:rPr>
              <a:t>선택 정렬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정렬되지 않은 전체 자료 중에서 해당 위치에 맞는 자료를 선택하여 위치를 교환하는 정렬 </a:t>
            </a:r>
            <a:r>
              <a:rPr lang="ko-KR" altLang="en-US" dirty="0" smtClean="0">
                <a:solidFill>
                  <a:schemeClr val="bg1"/>
                </a:solidFill>
              </a:rPr>
              <a:t>방식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fontAlgn="t"/>
            <a:endParaRPr lang="en-US" altLang="ko-KR" dirty="0">
              <a:solidFill>
                <a:schemeClr val="bg1"/>
              </a:solidFill>
            </a:endParaRPr>
          </a:p>
          <a:p>
            <a:pPr fontAlgn="t"/>
            <a:r>
              <a:rPr lang="ko-KR" altLang="en-US" dirty="0">
                <a:solidFill>
                  <a:schemeClr val="bg1"/>
                </a:solidFill>
              </a:rPr>
              <a:t>버블 정렬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인접한 두 개의 데이터를 비교해가면서 정렬을 진행하는 방식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3679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선택 정렬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32515" y="-108488"/>
            <a:ext cx="7759485" cy="6966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97" y="123986"/>
            <a:ext cx="7496119" cy="67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D:\C실습(2학기)\캡처사진\선택정렬 이해도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8690" y="881063"/>
            <a:ext cx="10058400" cy="5123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620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240" r="35702" b="45824"/>
          <a:stretch/>
        </p:blipFill>
        <p:spPr>
          <a:xfrm>
            <a:off x="1471705" y="365125"/>
            <a:ext cx="9248589" cy="58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911" t="55457"/>
          <a:stretch/>
        </p:blipFill>
        <p:spPr>
          <a:xfrm>
            <a:off x="0" y="1219199"/>
            <a:ext cx="12172950" cy="448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버블 정렬</a:t>
            </a:r>
            <a:endParaRPr kumimoji="1" lang="ko-KR" altLang="en-US" dirty="0">
              <a:solidFill>
                <a:schemeClr val="bg1"/>
              </a:solidFill>
              <a:latin typeface="+mn-ea"/>
              <a:ea typeface="+mn-ea"/>
              <a:cs typeface="Nanum Gothic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107622"/>
              </p:ext>
            </p:extLst>
          </p:nvPr>
        </p:nvGraphicFramePr>
        <p:xfrm>
          <a:off x="472564" y="1990870"/>
          <a:ext cx="481584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2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텍스트 상자 5"/>
          <p:cNvSpPr txBox="1"/>
          <p:nvPr/>
        </p:nvSpPr>
        <p:spPr>
          <a:xfrm>
            <a:off x="472564" y="512390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차 스캔</a:t>
            </a:r>
            <a:endParaRPr kumimoji="1" lang="ko-KR" altLang="en-US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323276" y="1268283"/>
          <a:ext cx="4775814" cy="583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32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323276" y="1991262"/>
          <a:ext cx="4775814" cy="583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32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323276" y="2717937"/>
          <a:ext cx="4775814" cy="583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32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7323276" y="5628071"/>
          <a:ext cx="4775814" cy="583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32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323276" y="4899679"/>
          <a:ext cx="4775814" cy="583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32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23276" y="3444612"/>
          <a:ext cx="4775814" cy="583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32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7323276" y="4171287"/>
          <a:ext cx="4775814" cy="583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59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32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텍스트 상자 13"/>
          <p:cNvSpPr txBox="1"/>
          <p:nvPr/>
        </p:nvSpPr>
        <p:spPr>
          <a:xfrm>
            <a:off x="6260545" y="1358607"/>
            <a:ext cx="12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초기상태</a:t>
            </a:r>
            <a:endParaRPr kumimoji="1" lang="ko-KR" altLang="en-US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6278631" y="2070752"/>
            <a:ext cx="121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차 스캔</a:t>
            </a:r>
            <a:endParaRPr kumimoji="1" lang="ko-KR" altLang="en-US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6785689" y="2794335"/>
            <a:ext cx="7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r>
              <a:rPr kumimoji="1" lang="ko-KR" altLang="en-US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차</a:t>
            </a:r>
            <a:endParaRPr kumimoji="1" lang="ko-KR" altLang="en-US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6767517" y="4253689"/>
            <a:ext cx="7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r>
              <a:rPr kumimoji="1" lang="ko-KR" altLang="en-US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차</a:t>
            </a:r>
            <a:endParaRPr kumimoji="1" lang="ko-KR" altLang="en-US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6767517" y="3521010"/>
            <a:ext cx="7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r>
              <a:rPr kumimoji="1" lang="ko-KR" altLang="en-US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차</a:t>
            </a:r>
            <a:endParaRPr kumimoji="1" lang="ko-KR" altLang="en-US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6767517" y="5001485"/>
            <a:ext cx="7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r>
              <a:rPr kumimoji="1" lang="ko-KR" altLang="en-US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차</a:t>
            </a:r>
            <a:endParaRPr kumimoji="1" lang="ko-KR" altLang="en-US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6240766" y="5749281"/>
            <a:ext cx="12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정렬 완료</a:t>
            </a:r>
            <a:endParaRPr kumimoji="1" lang="ko-KR" altLang="en-US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" name="오른쪽 화살표[R] 21"/>
          <p:cNvSpPr/>
          <p:nvPr/>
        </p:nvSpPr>
        <p:spPr>
          <a:xfrm>
            <a:off x="5466316" y="2053156"/>
            <a:ext cx="773377" cy="404523"/>
          </a:xfrm>
          <a:prstGeom prst="rightArrow">
            <a:avLst/>
          </a:prstGeom>
          <a:solidFill>
            <a:srgbClr val="7BA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0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배열</a:t>
            </a:r>
            <a:r>
              <a:rPr lang="en-US" altLang="ko-KR" dirty="0">
                <a:solidFill>
                  <a:schemeClr val="bg1"/>
                </a:solidFill>
              </a:rPr>
              <a:t>(Array)</a:t>
            </a:r>
            <a:r>
              <a:rPr lang="ko-KR" altLang="en-US" dirty="0">
                <a:solidFill>
                  <a:schemeClr val="bg1"/>
                </a:solidFill>
              </a:rPr>
              <a:t>이 뭐지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배열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rgbClr val="FFFF00"/>
                </a:solidFill>
              </a:rPr>
              <a:t>동일한 타입의 데이터가 여러 개 저장</a:t>
            </a:r>
            <a:r>
              <a:rPr lang="ko-KR" altLang="en-US" dirty="0">
                <a:solidFill>
                  <a:schemeClr val="bg1"/>
                </a:solidFill>
              </a:rPr>
              <a:t>되어 있는 데이터 </a:t>
            </a:r>
            <a:r>
              <a:rPr lang="ko-KR" altLang="en-US" dirty="0" err="1">
                <a:solidFill>
                  <a:schemeClr val="bg1"/>
                </a:solidFill>
              </a:rPr>
              <a:t>저장장소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메모리의 연속적인 공간에 저장됨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배열의 </a:t>
            </a:r>
            <a:r>
              <a:rPr lang="ko-KR" altLang="en-US" dirty="0">
                <a:solidFill>
                  <a:schemeClr val="bg1"/>
                </a:solidFill>
              </a:rPr>
              <a:t>선언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rgbClr val="FFFF00"/>
                </a:solidFill>
              </a:rPr>
              <a:t>자료형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ko-KR" altLang="en-US" dirty="0" err="1">
                <a:solidFill>
                  <a:srgbClr val="FFFF00"/>
                </a:solidFill>
              </a:rPr>
              <a:t>배열이름</a:t>
            </a:r>
            <a:r>
              <a:rPr lang="en-US" altLang="ko-KR" dirty="0">
                <a:solidFill>
                  <a:srgbClr val="FFFF00"/>
                </a:solidFill>
              </a:rPr>
              <a:t>[</a:t>
            </a:r>
            <a:r>
              <a:rPr lang="ko-KR" altLang="en-US" dirty="0" err="1">
                <a:solidFill>
                  <a:srgbClr val="FFFF00"/>
                </a:solidFill>
              </a:rPr>
              <a:t>배열크기</a:t>
            </a:r>
            <a:r>
              <a:rPr lang="en-US" altLang="ko-KR" dirty="0" smtClean="0">
                <a:solidFill>
                  <a:srgbClr val="FFFF00"/>
                </a:solidFill>
              </a:rPr>
              <a:t>];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※ </a:t>
            </a:r>
            <a:r>
              <a:rPr lang="ko-KR" altLang="en-US" dirty="0">
                <a:solidFill>
                  <a:schemeClr val="bg1"/>
                </a:solidFill>
              </a:rPr>
              <a:t>자료구조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 </a:t>
            </a:r>
            <a:r>
              <a:rPr lang="ko-KR" altLang="en-US" dirty="0">
                <a:solidFill>
                  <a:srgbClr val="FFFF00"/>
                </a:solidFill>
              </a:rPr>
              <a:t>자료를 효율적으로 접근 및 수정</a:t>
            </a:r>
            <a:r>
              <a:rPr lang="ko-KR" altLang="en-US" dirty="0">
                <a:solidFill>
                  <a:schemeClr val="bg1"/>
                </a:solidFill>
              </a:rPr>
              <a:t>할 수 있게 하는 데이터 값의 모임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데이터 간의 관계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그리고 데이터에 적용할 수 있는 함수나 명령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40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4" name="내용 개체 틀 3" descr="캡처.JPG"/>
          <p:cNvPicPr>
            <a:picLocks noChangeAspect="1"/>
          </p:cNvPicPr>
          <p:nvPr/>
        </p:nvPicPr>
        <p:blipFill rotWithShape="1">
          <a:blip r:embed="rId2" cstate="print"/>
          <a:srcRect l="9016" t="21199" r="64754" b="72234"/>
          <a:stretch/>
        </p:blipFill>
        <p:spPr>
          <a:xfrm>
            <a:off x="1574231" y="3663063"/>
            <a:ext cx="3213761" cy="60258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1234"/>
              </p:ext>
            </p:extLst>
          </p:nvPr>
        </p:nvGraphicFramePr>
        <p:xfrm>
          <a:off x="5122496" y="3604481"/>
          <a:ext cx="5896800" cy="71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9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grade[</a:t>
                      </a:r>
                      <a:r>
                        <a:rPr lang="en-US" altLang="ko-KR" sz="20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r>
                        <a:rPr lang="en-US" altLang="ko-KR" sz="2000" dirty="0" smtClean="0"/>
                        <a:t>]</a:t>
                      </a:r>
                      <a:endParaRPr lang="ko-KR" altLang="en-US" sz="20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grade[</a:t>
                      </a:r>
                      <a:r>
                        <a:rPr lang="en-US" altLang="ko-KR" sz="20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2000" dirty="0" smtClean="0"/>
                        <a:t>]</a:t>
                      </a:r>
                      <a:endParaRPr lang="ko-KR" altLang="en-US" sz="2000" dirty="0" smtClean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grade[</a:t>
                      </a:r>
                      <a:r>
                        <a:rPr lang="en-US" altLang="ko-KR" sz="20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2000" dirty="0" smtClean="0"/>
                        <a:t>]</a:t>
                      </a:r>
                      <a:endParaRPr lang="ko-KR" altLang="en-US" sz="2000" dirty="0" smtClean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grade[</a:t>
                      </a:r>
                      <a:r>
                        <a:rPr lang="en-US" altLang="ko-KR" sz="20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2000" dirty="0" smtClean="0"/>
                        <a:t>]</a:t>
                      </a:r>
                      <a:endParaRPr lang="ko-KR" altLang="en-US" sz="2000" dirty="0" smtClean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grade[</a:t>
                      </a:r>
                      <a:r>
                        <a:rPr lang="en-US" altLang="ko-KR" sz="20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2000" dirty="0" smtClean="0"/>
                        <a:t>]</a:t>
                      </a:r>
                      <a:endParaRPr lang="ko-KR" altLang="en-US" sz="2000" dirty="0" smtClean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58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872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2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943851" cy="5262077"/>
          </a:xfrm>
          <a:prstGeom prst="rect">
            <a:avLst/>
          </a:prstGeom>
        </p:spPr>
      </p:pic>
      <p:pic>
        <p:nvPicPr>
          <p:cNvPr id="5" name="그림 4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391" y="2277858"/>
            <a:ext cx="6193685" cy="24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순차 탐색</a:t>
            </a:r>
            <a:endParaRPr kumimoji="1" lang="ko-KR" altLang="en-US" dirty="0">
              <a:solidFill>
                <a:schemeClr val="bg1"/>
              </a:solidFill>
              <a:latin typeface="+mn-ea"/>
              <a:ea typeface="+mn-ea"/>
              <a:cs typeface="Nanum Gothic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973571"/>
              </p:ext>
            </p:extLst>
          </p:nvPr>
        </p:nvGraphicFramePr>
        <p:xfrm>
          <a:off x="1179944" y="3272945"/>
          <a:ext cx="10173856" cy="12948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71732">
                  <a:extLst>
                    <a:ext uri="{9D8B030D-6E8A-4147-A177-3AD203B41FA5}">
                      <a16:colId xmlns:a16="http://schemas.microsoft.com/office/drawing/2014/main" val="1153304118"/>
                    </a:ext>
                  </a:extLst>
                </a:gridCol>
                <a:gridCol w="1271732">
                  <a:extLst>
                    <a:ext uri="{9D8B030D-6E8A-4147-A177-3AD203B41FA5}">
                      <a16:colId xmlns:a16="http://schemas.microsoft.com/office/drawing/2014/main" val="3542802091"/>
                    </a:ext>
                  </a:extLst>
                </a:gridCol>
                <a:gridCol w="1305792">
                  <a:extLst>
                    <a:ext uri="{9D8B030D-6E8A-4147-A177-3AD203B41FA5}">
                      <a16:colId xmlns:a16="http://schemas.microsoft.com/office/drawing/2014/main" val="4185218790"/>
                    </a:ext>
                  </a:extLst>
                </a:gridCol>
                <a:gridCol w="1237672">
                  <a:extLst>
                    <a:ext uri="{9D8B030D-6E8A-4147-A177-3AD203B41FA5}">
                      <a16:colId xmlns:a16="http://schemas.microsoft.com/office/drawing/2014/main" val="1884562967"/>
                    </a:ext>
                  </a:extLst>
                </a:gridCol>
                <a:gridCol w="1271732">
                  <a:extLst>
                    <a:ext uri="{9D8B030D-6E8A-4147-A177-3AD203B41FA5}">
                      <a16:colId xmlns:a16="http://schemas.microsoft.com/office/drawing/2014/main" val="3138341645"/>
                    </a:ext>
                  </a:extLst>
                </a:gridCol>
                <a:gridCol w="1271732">
                  <a:extLst>
                    <a:ext uri="{9D8B030D-6E8A-4147-A177-3AD203B41FA5}">
                      <a16:colId xmlns:a16="http://schemas.microsoft.com/office/drawing/2014/main" val="3125620454"/>
                    </a:ext>
                  </a:extLst>
                </a:gridCol>
                <a:gridCol w="1271732">
                  <a:extLst>
                    <a:ext uri="{9D8B030D-6E8A-4147-A177-3AD203B41FA5}">
                      <a16:colId xmlns:a16="http://schemas.microsoft.com/office/drawing/2014/main" val="2282167040"/>
                    </a:ext>
                  </a:extLst>
                </a:gridCol>
                <a:gridCol w="1271732">
                  <a:extLst>
                    <a:ext uri="{9D8B030D-6E8A-4147-A177-3AD203B41FA5}">
                      <a16:colId xmlns:a16="http://schemas.microsoft.com/office/drawing/2014/main" val="1648528436"/>
                    </a:ext>
                  </a:extLst>
                </a:gridCol>
              </a:tblGrid>
              <a:tr h="12948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4800" dirty="0" smtClean="0"/>
                        <a:t>1</a:t>
                      </a:r>
                      <a:endParaRPr lang="ko-KR" altLang="en-US" sz="4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4800" dirty="0" smtClean="0"/>
                        <a:t>2</a:t>
                      </a:r>
                      <a:endParaRPr lang="ko-KR" altLang="en-US" sz="4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4800" dirty="0" smtClean="0"/>
                        <a:t>3</a:t>
                      </a:r>
                      <a:endParaRPr lang="ko-KR" altLang="en-US" sz="4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4800" dirty="0" smtClean="0"/>
                        <a:t>4</a:t>
                      </a:r>
                      <a:endParaRPr lang="ko-KR" altLang="en-US" sz="4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4800" dirty="0" smtClean="0"/>
                        <a:t>5</a:t>
                      </a:r>
                      <a:endParaRPr lang="ko-KR" altLang="en-US" sz="4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4800" dirty="0" smtClean="0"/>
                        <a:t>6</a:t>
                      </a:r>
                      <a:endParaRPr lang="ko-KR" altLang="en-US" sz="4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4800" dirty="0" smtClean="0"/>
                        <a:t>7</a:t>
                      </a:r>
                      <a:endParaRPr lang="ko-KR" altLang="en-US" sz="4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4800" dirty="0" smtClean="0"/>
                        <a:t>8</a:t>
                      </a:r>
                      <a:endParaRPr lang="ko-KR" altLang="en-US" sz="4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791489"/>
                  </a:ext>
                </a:extLst>
              </a:tr>
            </a:tbl>
          </a:graphicData>
        </a:graphic>
      </p:graphicFrame>
      <p:sp>
        <p:nvSpPr>
          <p:cNvPr id="5" name="오른쪽 화살표 4"/>
          <p:cNvSpPr/>
          <p:nvPr/>
        </p:nvSpPr>
        <p:spPr>
          <a:xfrm>
            <a:off x="1179944" y="5108932"/>
            <a:ext cx="7502236" cy="76892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53055" y="516997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+mn-ea"/>
              </a:rPr>
              <a:t>하나씩 비교</a:t>
            </a:r>
            <a:endParaRPr lang="ko-KR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7933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배열의 처음부터 끝까지 차례대로 비교하여 원하는 데이터를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   </a:t>
            </a:r>
            <a:r>
              <a:rPr lang="ko-KR" altLang="en-US" sz="2800" dirty="0" smtClean="0">
                <a:solidFill>
                  <a:schemeClr val="bg1"/>
                </a:solidFill>
              </a:rPr>
              <a:t>찾아내는 알고리즘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매개변수로는 </a:t>
            </a:r>
            <a:r>
              <a:rPr lang="ko-KR" altLang="en-US" sz="2800" dirty="0" smtClean="0">
                <a:solidFill>
                  <a:srgbClr val="FFFF00"/>
                </a:solidFill>
              </a:rPr>
              <a:t>데이터 배열</a:t>
            </a:r>
            <a:r>
              <a:rPr lang="en-US" altLang="ko-KR" sz="2800" dirty="0" smtClean="0">
                <a:solidFill>
                  <a:srgbClr val="FFFF00"/>
                </a:solidFill>
              </a:rPr>
              <a:t>,</a:t>
            </a:r>
            <a:r>
              <a:rPr lang="ko-KR" altLang="en-US" sz="2800" dirty="0" smtClean="0">
                <a:solidFill>
                  <a:srgbClr val="FFFF00"/>
                </a:solidFill>
              </a:rPr>
              <a:t> 그 배열의 길이</a:t>
            </a:r>
            <a:r>
              <a:rPr lang="en-US" altLang="ko-KR" sz="2800" dirty="0" smtClean="0">
                <a:solidFill>
                  <a:srgbClr val="FFFF00"/>
                </a:solidFill>
              </a:rPr>
              <a:t>, </a:t>
            </a:r>
            <a:r>
              <a:rPr lang="ko-KR" altLang="en-US" sz="2800" dirty="0" smtClean="0">
                <a:solidFill>
                  <a:srgbClr val="FFFF00"/>
                </a:solidFill>
              </a:rPr>
              <a:t>찾고자 하는 데이터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6" y="415388"/>
            <a:ext cx="7704992" cy="60059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72" y="5321886"/>
            <a:ext cx="4893595" cy="69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4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smtClean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이진 탐색</a:t>
            </a:r>
            <a:endParaRPr kumimoji="1" lang="ko-KR" altLang="en-US" dirty="0">
              <a:solidFill>
                <a:schemeClr val="bg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85" y="3147748"/>
            <a:ext cx="6827768" cy="3128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565996"/>
            <a:ext cx="107933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이진 탐색 알고리즘을 위해서는 </a:t>
            </a:r>
            <a:r>
              <a:rPr lang="ko-KR" altLang="en-US" sz="2800" dirty="0" smtClean="0">
                <a:solidFill>
                  <a:srgbClr val="FFFF00"/>
                </a:solidFill>
              </a:rPr>
              <a:t>데이터가 반드시 정렬</a:t>
            </a:r>
            <a:r>
              <a:rPr lang="ko-KR" altLang="en-US" sz="2800" dirty="0" smtClean="0">
                <a:solidFill>
                  <a:schemeClr val="bg1"/>
                </a:solidFill>
              </a:rPr>
              <a:t>되어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   </a:t>
            </a:r>
            <a:r>
              <a:rPr lang="ko-KR" altLang="en-US" sz="2800" dirty="0" smtClean="0">
                <a:solidFill>
                  <a:schemeClr val="bg1"/>
                </a:solidFill>
              </a:rPr>
              <a:t>있어야 함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매개변수로는 </a:t>
            </a:r>
            <a:r>
              <a:rPr lang="ko-KR" altLang="en-US" sz="2800" dirty="0" smtClean="0">
                <a:solidFill>
                  <a:srgbClr val="FFFF00"/>
                </a:solidFill>
              </a:rPr>
              <a:t>데이터 배열</a:t>
            </a:r>
            <a:r>
              <a:rPr lang="en-US" altLang="ko-KR" sz="2800" dirty="0" smtClean="0">
                <a:solidFill>
                  <a:srgbClr val="FFFF00"/>
                </a:solidFill>
              </a:rPr>
              <a:t>,</a:t>
            </a:r>
            <a:r>
              <a:rPr lang="ko-KR" altLang="en-US" sz="2800" dirty="0" smtClean="0">
                <a:solidFill>
                  <a:srgbClr val="FFFF00"/>
                </a:solidFill>
              </a:rPr>
              <a:t> 그 배열의 길이</a:t>
            </a:r>
            <a:r>
              <a:rPr lang="en-US" altLang="ko-KR" sz="2800" dirty="0" smtClean="0">
                <a:solidFill>
                  <a:srgbClr val="FFFF00"/>
                </a:solidFill>
              </a:rPr>
              <a:t>, </a:t>
            </a:r>
            <a:r>
              <a:rPr lang="ko-KR" altLang="en-US" sz="2800" dirty="0" smtClean="0">
                <a:solidFill>
                  <a:srgbClr val="FFFF00"/>
                </a:solidFill>
              </a:rPr>
              <a:t>찾고자 하는 데이터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35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52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22371" y="1748790"/>
            <a:ext cx="3384319" cy="4114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964632" y="1477476"/>
            <a:ext cx="4154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FF00"/>
                </a:solidFill>
              </a:rPr>
              <a:t>★이진 탐색은 반드시</a:t>
            </a:r>
            <a:endParaRPr lang="en-US" altLang="ko-KR" sz="2800" dirty="0" smtClean="0">
              <a:solidFill>
                <a:srgbClr val="FFFF00"/>
              </a:solidFill>
            </a:endParaRPr>
          </a:p>
          <a:p>
            <a:r>
              <a:rPr lang="ko-KR" altLang="en-US" sz="2800" dirty="0" smtClean="0">
                <a:solidFill>
                  <a:srgbClr val="FFFF00"/>
                </a:solidFill>
              </a:rPr>
              <a:t>정렬된 상태여야 한다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1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43" y="0"/>
            <a:ext cx="9467214" cy="6858000"/>
          </a:xfrm>
          <a:prstGeom prst="rect">
            <a:avLst/>
          </a:prstGeom>
        </p:spPr>
      </p:pic>
      <p:pic>
        <p:nvPicPr>
          <p:cNvPr id="5" name="그림 4" descr="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95" y="822903"/>
            <a:ext cx="5378425" cy="225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4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7725" y="2651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집 가요 우리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1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배열은 왜 쓰나요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486" y="1566702"/>
            <a:ext cx="10801027" cy="503557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</a:rPr>
              <a:t>우리학교 학생들의 성적을 저장한다고 </a:t>
            </a:r>
            <a:r>
              <a:rPr lang="ko-KR" altLang="en-US" dirty="0" smtClean="0">
                <a:solidFill>
                  <a:schemeClr val="bg1"/>
                </a:solidFill>
              </a:rPr>
              <a:t>해보자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대략 </a:t>
            </a:r>
            <a:r>
              <a:rPr lang="en-US" altLang="ko-KR" dirty="0">
                <a:solidFill>
                  <a:schemeClr val="bg1"/>
                </a:solidFill>
              </a:rPr>
              <a:t>6000</a:t>
            </a:r>
            <a:r>
              <a:rPr lang="ko-KR" altLang="en-US" dirty="0">
                <a:solidFill>
                  <a:schemeClr val="bg1"/>
                </a:solidFill>
              </a:rPr>
              <a:t>명이라고 가정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=&gt;float grade0001; float </a:t>
            </a:r>
            <a:r>
              <a:rPr lang="en-US" altLang="ko-KR" dirty="0" smtClean="0">
                <a:solidFill>
                  <a:schemeClr val="bg1"/>
                </a:solidFill>
              </a:rPr>
              <a:t>grade0002</a:t>
            </a:r>
            <a:r>
              <a:rPr lang="en-US" altLang="ko-KR" dirty="0">
                <a:solidFill>
                  <a:schemeClr val="bg1"/>
                </a:solidFill>
              </a:rPr>
              <a:t>; … …float grade 6000;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=&gt;</a:t>
            </a:r>
            <a:r>
              <a:rPr lang="ko-KR" altLang="en-US" dirty="0">
                <a:solidFill>
                  <a:schemeClr val="bg1"/>
                </a:solidFill>
              </a:rPr>
              <a:t>이런 식으로 </a:t>
            </a:r>
            <a:r>
              <a:rPr lang="en-US" altLang="ko-KR" dirty="0">
                <a:solidFill>
                  <a:schemeClr val="bg1"/>
                </a:solidFill>
              </a:rPr>
              <a:t>6000</a:t>
            </a:r>
            <a:r>
              <a:rPr lang="ko-KR" altLang="en-US" dirty="0">
                <a:solidFill>
                  <a:schemeClr val="bg1"/>
                </a:solidFill>
              </a:rPr>
              <a:t>개의 </a:t>
            </a:r>
            <a:r>
              <a:rPr lang="ko-KR" altLang="en-US" dirty="0">
                <a:solidFill>
                  <a:srgbClr val="FFFF00"/>
                </a:solidFill>
              </a:rPr>
              <a:t>변수를 일일이 선언해야 하는 문제 </a:t>
            </a:r>
            <a:r>
              <a:rPr lang="ko-KR" altLang="en-US" dirty="0">
                <a:solidFill>
                  <a:schemeClr val="bg1"/>
                </a:solidFill>
              </a:rPr>
              <a:t>발생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</a:rPr>
              <a:t>하지만 배열을 쓴다면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=&gt;</a:t>
            </a:r>
            <a:r>
              <a:rPr lang="en-US" altLang="ko-KR" dirty="0">
                <a:solidFill>
                  <a:srgbClr val="FFFF00"/>
                </a:solidFill>
              </a:rPr>
              <a:t>float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grade[6000];</a:t>
            </a:r>
            <a:r>
              <a:rPr lang="ko-KR" altLang="en-US" dirty="0">
                <a:solidFill>
                  <a:schemeClr val="bg1"/>
                </a:solidFill>
              </a:rPr>
              <a:t> 이렇게 선언하면 끝</a:t>
            </a:r>
            <a:r>
              <a:rPr lang="en-US" altLang="ko-KR" dirty="0">
                <a:solidFill>
                  <a:schemeClr val="bg1"/>
                </a:solidFill>
              </a:rPr>
              <a:t>~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=&gt;</a:t>
            </a:r>
            <a:r>
              <a:rPr lang="ko-KR" altLang="en-US" dirty="0">
                <a:solidFill>
                  <a:schemeClr val="bg1"/>
                </a:solidFill>
              </a:rPr>
              <a:t>같은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종류의 데이터를 효율적이고 간편하게 처리할 수 있다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68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그럼 배열을 사용하여 성적을 </a:t>
            </a:r>
            <a:r>
              <a:rPr lang="ko-KR" altLang="en-US" dirty="0" smtClean="0">
                <a:solidFill>
                  <a:schemeClr val="bg1"/>
                </a:solidFill>
              </a:rPr>
              <a:t>입력해보자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2E8ACF-FEED-4243-B287-E004A02F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95" y="1007390"/>
            <a:ext cx="11639635" cy="58506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04813" y="4016792"/>
            <a:ext cx="5594888" cy="177957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83532" y="4814606"/>
            <a:ext cx="4295307" cy="165482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61023" y="4899775"/>
            <a:ext cx="43140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※</a:t>
            </a:r>
            <a:r>
              <a:rPr lang="ko-KR" altLang="en-US" sz="2400" dirty="0" smtClean="0">
                <a:solidFill>
                  <a:schemeClr val="bg1"/>
                </a:solidFill>
              </a:rPr>
              <a:t>배열과 </a:t>
            </a:r>
            <a:r>
              <a:rPr lang="ko-KR" altLang="en-US" sz="2400" dirty="0" err="1" smtClean="0">
                <a:solidFill>
                  <a:srgbClr val="FFFF00"/>
                </a:solidFill>
              </a:rPr>
              <a:t>반복문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은</a:t>
            </a:r>
            <a:r>
              <a:rPr lang="ko-KR" altLang="en-US" sz="2400" dirty="0" smtClean="0">
                <a:solidFill>
                  <a:schemeClr val="bg1"/>
                </a:solidFill>
              </a:rPr>
              <a:t> 자주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같이 쓰임</a:t>
            </a:r>
            <a:r>
              <a:rPr lang="en-US" altLang="ko-KR" sz="2400" dirty="0" smtClean="0">
                <a:solidFill>
                  <a:schemeClr val="bg1"/>
                </a:solidFill>
              </a:rPr>
              <a:t> ※</a:t>
            </a:r>
          </a:p>
          <a:p>
            <a:r>
              <a:rPr lang="ko-KR" altLang="en-US" sz="2400" dirty="0" err="1" smtClean="0">
                <a:solidFill>
                  <a:srgbClr val="FFFF00"/>
                </a:solidFill>
              </a:rPr>
              <a:t>반복문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을</a:t>
            </a:r>
            <a:r>
              <a:rPr lang="ko-KR" altLang="en-US" sz="2400" dirty="0" smtClean="0">
                <a:solidFill>
                  <a:schemeClr val="bg1"/>
                </a:solidFill>
              </a:rPr>
              <a:t> 통해 배열의 원소를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간편하게 처리 가능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>
            <a:stCxn id="5" idx="3"/>
          </p:cNvCxnSpPr>
          <p:nvPr/>
        </p:nvCxnSpPr>
        <p:spPr>
          <a:xfrm>
            <a:off x="7299701" y="4906579"/>
            <a:ext cx="283831" cy="56432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0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앗 그런데 주의할 점이 있다</a:t>
            </a:r>
            <a:r>
              <a:rPr lang="en-US" altLang="ko-KR" dirty="0" smtClean="0">
                <a:solidFill>
                  <a:schemeClr val="bg1"/>
                </a:solidFill>
              </a:rPr>
              <a:t>?!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배열 원소</a:t>
            </a:r>
            <a:r>
              <a:rPr lang="en-US" altLang="ko-KR" dirty="0">
                <a:solidFill>
                  <a:schemeClr val="bg1"/>
                </a:solidFill>
              </a:rPr>
              <a:t>(Array Element) : </a:t>
            </a:r>
            <a:r>
              <a:rPr lang="ko-KR" altLang="en-US" dirty="0">
                <a:solidFill>
                  <a:schemeClr val="bg1"/>
                </a:solidFill>
              </a:rPr>
              <a:t>배열에 저장된 </a:t>
            </a:r>
            <a:r>
              <a:rPr lang="ko-KR" altLang="en-US" dirty="0">
                <a:solidFill>
                  <a:srgbClr val="FFFF00"/>
                </a:solidFill>
              </a:rPr>
              <a:t>데이터들</a:t>
            </a:r>
            <a:endParaRPr lang="en-US" altLang="ko-KR" dirty="0">
              <a:solidFill>
                <a:srgbClr val="FFFF00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인덱스</a:t>
            </a:r>
            <a:r>
              <a:rPr lang="en-US" altLang="ko-KR" dirty="0">
                <a:solidFill>
                  <a:schemeClr val="bg1"/>
                </a:solidFill>
              </a:rPr>
              <a:t>(index) : </a:t>
            </a:r>
            <a:r>
              <a:rPr lang="ko-KR" altLang="en-US" dirty="0">
                <a:solidFill>
                  <a:schemeClr val="bg1"/>
                </a:solidFill>
              </a:rPr>
              <a:t>배열의 원소에 붙어있는 </a:t>
            </a:r>
            <a:r>
              <a:rPr lang="ko-KR" altLang="en-US" dirty="0" smtClean="0">
                <a:solidFill>
                  <a:srgbClr val="FFFF00"/>
                </a:solidFill>
              </a:rPr>
              <a:t>번호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※ </a:t>
            </a:r>
            <a:r>
              <a:rPr lang="ko-KR" altLang="en-US" dirty="0">
                <a:solidFill>
                  <a:schemeClr val="bg1"/>
                </a:solidFill>
              </a:rPr>
              <a:t>앞에서 써본 코드처럼 </a:t>
            </a:r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en-US" altLang="ko-KR" dirty="0">
                <a:solidFill>
                  <a:schemeClr val="bg1"/>
                </a:solidFill>
              </a:rPr>
              <a:t> grade[5]; </a:t>
            </a:r>
            <a:r>
              <a:rPr lang="ko-KR" altLang="en-US" dirty="0">
                <a:solidFill>
                  <a:schemeClr val="bg1"/>
                </a:solidFill>
              </a:rPr>
              <a:t>라는 배열을 선언했을 때</a:t>
            </a:r>
            <a:r>
              <a:rPr lang="en-US" altLang="ko-KR" dirty="0">
                <a:solidFill>
                  <a:schemeClr val="bg1"/>
                </a:solidFill>
              </a:rPr>
              <a:t> grade</a:t>
            </a:r>
            <a:r>
              <a:rPr lang="ko-KR" altLang="en-US" dirty="0">
                <a:solidFill>
                  <a:schemeClr val="bg1"/>
                </a:solidFill>
              </a:rPr>
              <a:t>라는 배열의 </a:t>
            </a:r>
            <a:r>
              <a:rPr lang="ko-KR" altLang="en-US" dirty="0">
                <a:solidFill>
                  <a:srgbClr val="FFFF00"/>
                </a:solidFill>
              </a:rPr>
              <a:t>인덱스는 </a:t>
            </a:r>
            <a:r>
              <a:rPr lang="en-US" altLang="ko-KR" dirty="0">
                <a:solidFill>
                  <a:srgbClr val="FFFF00"/>
                </a:solidFill>
              </a:rPr>
              <a:t>0~4</a:t>
            </a:r>
            <a:r>
              <a:rPr lang="ko-KR" altLang="en-US" dirty="0">
                <a:solidFill>
                  <a:srgbClr val="FFFF00"/>
                </a:solidFill>
              </a:rPr>
              <a:t>까지</a:t>
            </a:r>
            <a:r>
              <a:rPr lang="en-US" altLang="ko-KR" dirty="0">
                <a:solidFill>
                  <a:srgbClr val="FFFF00"/>
                </a:solidFill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332614"/>
              </p:ext>
            </p:extLst>
          </p:nvPr>
        </p:nvGraphicFramePr>
        <p:xfrm>
          <a:off x="1387404" y="5100679"/>
          <a:ext cx="5896800" cy="71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9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grade[</a:t>
                      </a:r>
                      <a:r>
                        <a:rPr lang="en-US" altLang="ko-KR" sz="20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r>
                        <a:rPr lang="en-US" altLang="ko-KR" sz="2000" dirty="0" smtClean="0"/>
                        <a:t>]</a:t>
                      </a:r>
                      <a:endParaRPr lang="ko-KR" altLang="en-US" sz="20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grade[</a:t>
                      </a:r>
                      <a:r>
                        <a:rPr lang="en-US" altLang="ko-KR" sz="20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2000" dirty="0" smtClean="0"/>
                        <a:t>]</a:t>
                      </a:r>
                      <a:endParaRPr lang="ko-KR" altLang="en-US" sz="2000" dirty="0" smtClean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grade[</a:t>
                      </a:r>
                      <a:r>
                        <a:rPr lang="en-US" altLang="ko-KR" sz="20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2000" dirty="0" smtClean="0"/>
                        <a:t>]</a:t>
                      </a:r>
                      <a:endParaRPr lang="ko-KR" altLang="en-US" sz="2000" dirty="0" smtClean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grade[</a:t>
                      </a:r>
                      <a:r>
                        <a:rPr lang="en-US" altLang="ko-KR" sz="20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2000" dirty="0" smtClean="0"/>
                        <a:t>]</a:t>
                      </a:r>
                      <a:endParaRPr lang="ko-KR" altLang="en-US" sz="2000" dirty="0" smtClean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grade[</a:t>
                      </a:r>
                      <a:r>
                        <a:rPr lang="en-US" altLang="ko-KR" sz="20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2000" dirty="0" smtClean="0"/>
                        <a:t>]</a:t>
                      </a:r>
                      <a:endParaRPr lang="ko-KR" altLang="en-US" sz="2000" dirty="0" smtClean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7315200" y="5161764"/>
            <a:ext cx="1131376" cy="597573"/>
          </a:xfrm>
          <a:prstGeom prst="rect">
            <a:avLst/>
          </a:prstGeom>
          <a:solidFill>
            <a:srgbClr val="00B050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grade[</a:t>
            </a:r>
            <a:r>
              <a:rPr lang="en-US" altLang="ko-KR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387404" y="5931224"/>
            <a:ext cx="5896800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91172" y="6042026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FF00"/>
                </a:solidFill>
              </a:rPr>
              <a:t>인덱스의 올바른 범위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834033" y="4750811"/>
            <a:ext cx="2262753" cy="1291215"/>
          </a:xfrm>
          <a:prstGeom prst="wedgeRoundRectCallout">
            <a:avLst>
              <a:gd name="adj1" fmla="val -60371"/>
              <a:gd name="adj2" fmla="val 5911"/>
              <a:gd name="adj3" fmla="val 16667"/>
            </a:avLst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존재하지 않는 곳에 데이터를 저장하면 안됨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4574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배열의 초기화와 접근</a:t>
            </a:r>
            <a:r>
              <a:rPr lang="en-US" altLang="ko-KR" dirty="0">
                <a:solidFill>
                  <a:schemeClr val="bg1"/>
                </a:solidFill>
              </a:rPr>
              <a:t>(access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249" y="1562153"/>
            <a:ext cx="1103350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배열 초기화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원소의 초기값을 </a:t>
            </a:r>
            <a:r>
              <a:rPr lang="ko-KR" altLang="en-US" dirty="0">
                <a:solidFill>
                  <a:srgbClr val="FFFF00"/>
                </a:solidFill>
              </a:rPr>
              <a:t>콤마로 분리해서 중괄호 안에 나열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ex) </a:t>
            </a:r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en-US" altLang="ko-KR" dirty="0">
                <a:solidFill>
                  <a:schemeClr val="bg1"/>
                </a:solidFill>
              </a:rPr>
              <a:t> grade[5] = { 10, 20, 30, 40, 50 };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배열의 크기를 모를 때는 어떻게 선언해요</a:t>
            </a:r>
            <a:r>
              <a:rPr lang="en-US" altLang="ko-KR" dirty="0">
                <a:solidFill>
                  <a:schemeClr val="bg1"/>
                </a:solidFill>
              </a:rPr>
              <a:t>?!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rgbClr val="FFFF00"/>
                </a:solidFill>
              </a:rPr>
              <a:t>자료형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ko-KR" altLang="en-US" dirty="0" err="1">
                <a:solidFill>
                  <a:srgbClr val="FFFF00"/>
                </a:solidFill>
              </a:rPr>
              <a:t>배열이름</a:t>
            </a:r>
            <a:r>
              <a:rPr lang="en-US" altLang="ko-KR" dirty="0">
                <a:solidFill>
                  <a:srgbClr val="FFFF00"/>
                </a:solidFill>
              </a:rPr>
              <a:t>[]</a:t>
            </a:r>
            <a:r>
              <a:rPr lang="en-US" altLang="ko-KR" dirty="0">
                <a:solidFill>
                  <a:schemeClr val="bg1"/>
                </a:solidFill>
              </a:rPr>
              <a:t> = {</a:t>
            </a:r>
            <a:r>
              <a:rPr lang="ko-KR" altLang="en-US" dirty="0">
                <a:solidFill>
                  <a:schemeClr val="bg1"/>
                </a:solidFill>
              </a:rPr>
              <a:t>초기값</a:t>
            </a:r>
            <a:r>
              <a:rPr lang="en-US" altLang="ko-KR" dirty="0">
                <a:solidFill>
                  <a:schemeClr val="bg1"/>
                </a:solidFill>
              </a:rPr>
              <a:t>1, </a:t>
            </a:r>
            <a:r>
              <a:rPr lang="ko-KR" altLang="en-US" dirty="0">
                <a:solidFill>
                  <a:schemeClr val="bg1"/>
                </a:solidFill>
              </a:rPr>
              <a:t>초기값</a:t>
            </a:r>
            <a:r>
              <a:rPr lang="en-US" altLang="ko-KR" dirty="0">
                <a:solidFill>
                  <a:schemeClr val="bg1"/>
                </a:solidFill>
              </a:rPr>
              <a:t>2, </a:t>
            </a:r>
            <a:r>
              <a:rPr lang="ko-KR" altLang="en-US" dirty="0">
                <a:solidFill>
                  <a:schemeClr val="bg1"/>
                </a:solidFill>
              </a:rPr>
              <a:t>초기값</a:t>
            </a:r>
            <a:r>
              <a:rPr lang="en-US" altLang="ko-KR" dirty="0">
                <a:solidFill>
                  <a:schemeClr val="bg1"/>
                </a:solidFill>
              </a:rPr>
              <a:t>3…}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이때 초기값을 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꼭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설정해줘야 함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배열의 접근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배열의 </a:t>
            </a:r>
            <a:r>
              <a:rPr lang="ko-KR" altLang="en-US" dirty="0">
                <a:solidFill>
                  <a:srgbClr val="FFFF00"/>
                </a:solidFill>
              </a:rPr>
              <a:t>인덱스를 통해서</a:t>
            </a:r>
            <a:r>
              <a:rPr lang="ko-KR" altLang="en-US" dirty="0">
                <a:solidFill>
                  <a:schemeClr val="bg1"/>
                </a:solidFill>
              </a:rPr>
              <a:t> 원소에 접근 가능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ex) grade[1] = 100; grade[4] = 5</a:t>
            </a:r>
            <a:r>
              <a:rPr lang="en-US" altLang="ko-KR" dirty="0" smtClean="0">
                <a:solidFill>
                  <a:schemeClr val="bg1"/>
                </a:solidFill>
              </a:rPr>
              <a:t>;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281" y="8872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배열의 원소 개수를 </a:t>
            </a:r>
            <a:r>
              <a:rPr lang="ko-KR" altLang="en-US" dirty="0" smtClean="0">
                <a:solidFill>
                  <a:schemeClr val="bg1"/>
                </a:solidFill>
              </a:rPr>
              <a:t>구해봅시다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1249C8-9542-4B1F-819B-5681EDAE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287"/>
            <a:ext cx="12228162" cy="54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E27901-4BE7-43BF-82BD-83D89199C353}"/>
              </a:ext>
            </a:extLst>
          </p:cNvPr>
          <p:cNvSpPr txBox="1"/>
          <p:nvPr/>
        </p:nvSpPr>
        <p:spPr>
          <a:xfrm flipH="1">
            <a:off x="854862" y="2186154"/>
            <a:ext cx="31005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배열을 </a:t>
            </a:r>
            <a:endParaRPr lang="en-US" altLang="ko-KR" sz="4400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</a:rPr>
              <a:t>복사해보자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413E9-C794-481C-81B5-0C6DF28E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04" y="0"/>
            <a:ext cx="6905749" cy="70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2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4656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이렇게 하면 안돼요</a:t>
            </a:r>
            <a:r>
              <a:rPr lang="en-US" altLang="ko-KR" dirty="0" smtClean="0">
                <a:solidFill>
                  <a:schemeClr val="bg1"/>
                </a:solidFill>
              </a:rPr>
              <a:t>?!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3F9CF-C921-4C0F-BFF5-23720F87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0" y="1316176"/>
            <a:ext cx="7218080" cy="4365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0AEE46-BBFD-47DD-9370-BB15F6C9B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28" y="5889054"/>
            <a:ext cx="7218080" cy="769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3674E-6E18-4721-A537-74E2BAEDDA82}"/>
              </a:ext>
            </a:extLst>
          </p:cNvPr>
          <p:cNvSpPr txBox="1"/>
          <p:nvPr/>
        </p:nvSpPr>
        <p:spPr>
          <a:xfrm>
            <a:off x="8349601" y="1757932"/>
            <a:ext cx="3080319" cy="37261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  <a:prstDash val="dash"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배열의 이름을 다른 배열에 대입한다고 해서 배열이 복사되지 않는다</a:t>
            </a:r>
            <a:r>
              <a:rPr lang="en-US" altLang="ko-KR" sz="2000" dirty="0">
                <a:solidFill>
                  <a:schemeClr val="bg1"/>
                </a:solidFill>
              </a:rPr>
              <a:t>!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solidFill>
                  <a:schemeClr val="bg1"/>
                </a:solidFill>
              </a:rPr>
              <a:t>C</a:t>
            </a:r>
            <a:r>
              <a:rPr lang="ko-KR" altLang="en-US" sz="2000" dirty="0">
                <a:solidFill>
                  <a:schemeClr val="bg1"/>
                </a:solidFill>
              </a:rPr>
              <a:t>언어에서 배열의 이름은 메모리에서 배열의 시작주소를 가리킨다</a:t>
            </a:r>
            <a:r>
              <a:rPr lang="en-US" altLang="ko-KR" sz="2000" dirty="0">
                <a:solidFill>
                  <a:schemeClr val="bg1"/>
                </a:solidFill>
              </a:rPr>
              <a:t>!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solidFill>
                  <a:schemeClr val="bg1"/>
                </a:solidFill>
              </a:rPr>
              <a:t>&amp;</a:t>
            </a:r>
            <a:r>
              <a:rPr lang="en-US" altLang="ko-KR" sz="2000" dirty="0" err="1">
                <a:solidFill>
                  <a:schemeClr val="bg1"/>
                </a:solidFill>
              </a:rPr>
              <a:t>arrayA</a:t>
            </a:r>
            <a:r>
              <a:rPr lang="en-US" altLang="ko-KR" sz="2000" dirty="0">
                <a:solidFill>
                  <a:schemeClr val="bg1"/>
                </a:solidFill>
              </a:rPr>
              <a:t>[0] == </a:t>
            </a:r>
            <a:r>
              <a:rPr lang="en-US" altLang="ko-KR" sz="2000" dirty="0" err="1">
                <a:solidFill>
                  <a:schemeClr val="bg1"/>
                </a:solidFill>
              </a:rPr>
              <a:t>arrayA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9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647</Words>
  <Application>Microsoft Office PowerPoint</Application>
  <PresentationFormat>와이드스크린</PresentationFormat>
  <Paragraphs>200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Nanum Gothic</vt:lpstr>
      <vt:lpstr>맑은 고딕</vt:lpstr>
      <vt:lpstr>Arial</vt:lpstr>
      <vt:lpstr>Symbol</vt:lpstr>
      <vt:lpstr>Wingdings</vt:lpstr>
      <vt:lpstr>Office 테마</vt:lpstr>
      <vt:lpstr>프로그램디자인 실습</vt:lpstr>
      <vt:lpstr>배열(Array)이 뭐지?</vt:lpstr>
      <vt:lpstr>배열은 왜 쓰나요?</vt:lpstr>
      <vt:lpstr>그럼 배열을 사용하여 성적을 입력해보자</vt:lpstr>
      <vt:lpstr>앗 그런데 주의할 점이 있다?!</vt:lpstr>
      <vt:lpstr>배열의 초기화와 접근(access)</vt:lpstr>
      <vt:lpstr>배열의 원소 개수를 구해봅시다</vt:lpstr>
      <vt:lpstr>PowerPoint 프레젠테이션</vt:lpstr>
      <vt:lpstr>이렇게 하면 안돼요?!</vt:lpstr>
      <vt:lpstr>배열의 복사</vt:lpstr>
      <vt:lpstr>배열의 비교</vt:lpstr>
      <vt:lpstr>배열과 함수</vt:lpstr>
      <vt:lpstr>탐색과 정렬</vt:lpstr>
      <vt:lpstr>선택 정렬과 버블 정렬</vt:lpstr>
      <vt:lpstr>선택 정렬</vt:lpstr>
      <vt:lpstr>PowerPoint 프레젠테이션</vt:lpstr>
      <vt:lpstr>PowerPoint 프레젠테이션</vt:lpstr>
      <vt:lpstr>PowerPoint 프레젠테이션</vt:lpstr>
      <vt:lpstr>버블 정렬</vt:lpstr>
      <vt:lpstr>PowerPoint 프레젠테이션</vt:lpstr>
      <vt:lpstr>PowerPoint 프레젠테이션</vt:lpstr>
      <vt:lpstr>순차 탐색</vt:lpstr>
      <vt:lpstr>PowerPoint 프레젠테이션</vt:lpstr>
      <vt:lpstr>이진 탐색</vt:lpstr>
      <vt:lpstr>PowerPoint 프레젠테이션</vt:lpstr>
      <vt:lpstr>PowerPoint 프레젠테이션</vt:lpstr>
      <vt:lpstr>집 가요 우리…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프로그램디자인 실습</dc:title>
  <dc:creator>Windows 사용자</dc:creator>
  <cp:lastModifiedBy>DS</cp:lastModifiedBy>
  <cp:revision>47</cp:revision>
  <dcterms:created xsi:type="dcterms:W3CDTF">2019-09-04T07:24:07Z</dcterms:created>
  <dcterms:modified xsi:type="dcterms:W3CDTF">2019-09-19T01:50:20Z</dcterms:modified>
</cp:coreProperties>
</file>